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56" r:id="rId5"/>
    <p:sldId id="277" r:id="rId6"/>
    <p:sldId id="293" r:id="rId7"/>
    <p:sldId id="258" r:id="rId8"/>
    <p:sldId id="290" r:id="rId9"/>
    <p:sldId id="264" r:id="rId10"/>
    <p:sldId id="291" r:id="rId11"/>
    <p:sldId id="303" r:id="rId12"/>
    <p:sldId id="304" r:id="rId13"/>
    <p:sldId id="307" r:id="rId14"/>
    <p:sldId id="305" r:id="rId15"/>
    <p:sldId id="306" r:id="rId16"/>
    <p:sldId id="302" r:id="rId17"/>
    <p:sldId id="268" r:id="rId18"/>
    <p:sldId id="295" r:id="rId19"/>
    <p:sldId id="300" r:id="rId20"/>
    <p:sldId id="279" r:id="rId21"/>
    <p:sldId id="299" r:id="rId22"/>
    <p:sldId id="297" r:id="rId23"/>
    <p:sldId id="298" r:id="rId24"/>
    <p:sldId id="296" r:id="rId25"/>
    <p:sldId id="301" r:id="rId26"/>
    <p:sldId id="262" r:id="rId27"/>
    <p:sldId id="294" r:id="rId28"/>
    <p:sldId id="27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92" autoAdjust="0"/>
    <p:restoredTop sz="93198" autoAdjust="0"/>
  </p:normalViewPr>
  <p:slideViewPr>
    <p:cSldViewPr snapToGrid="0">
      <p:cViewPr varScale="1">
        <p:scale>
          <a:sx n="89" d="100"/>
          <a:sy n="89" d="100"/>
        </p:scale>
        <p:origin x="106" y="125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37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07-May-24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png>
</file>

<file path=ppt/media/image31.jp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07-May-24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821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172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4207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646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4392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5193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3876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519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8441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4750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9499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5074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74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8463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893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jpg"/><Relationship Id="rId7" Type="http://schemas.openxmlformats.org/officeDocument/2006/relationships/image" Target="../media/image35.sv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4.png"/><Relationship Id="rId11" Type="http://schemas.openxmlformats.org/officeDocument/2006/relationships/image" Target="../media/image39.svg"/><Relationship Id="rId5" Type="http://schemas.openxmlformats.org/officeDocument/2006/relationships/image" Target="../media/image33.sv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47659" y="1914883"/>
            <a:ext cx="6856292" cy="1511417"/>
          </a:xfrm>
        </p:spPr>
        <p:txBody>
          <a:bodyPr>
            <a:normAutofit/>
          </a:bodyPr>
          <a:lstStyle/>
          <a:p>
            <a:r>
              <a:rPr lang="en-US" dirty="0"/>
              <a:t>Sudoku Solver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4568302-EED5-CFA7-547E-9A62C900A7F7}"/>
              </a:ext>
            </a:extLst>
          </p:cNvPr>
          <p:cNvSpPr txBox="1">
            <a:spLocks/>
          </p:cNvSpPr>
          <p:nvPr/>
        </p:nvSpPr>
        <p:spPr>
          <a:xfrm>
            <a:off x="5226340" y="3073963"/>
            <a:ext cx="5824605" cy="973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dirty="0"/>
              <a:t>Amir224030  -  Amr228074  -  Sameh218767 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958" y="474761"/>
            <a:ext cx="10345802" cy="1000471"/>
          </a:xfrm>
        </p:spPr>
        <p:txBody>
          <a:bodyPr>
            <a:noAutofit/>
          </a:bodyPr>
          <a:lstStyle/>
          <a:p>
            <a:r>
              <a:rPr lang="en-US" sz="2800" dirty="0"/>
              <a:t>Paper 3: </a:t>
            </a:r>
            <a:r>
              <a:rPr lang="en-US" sz="2800" b="1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A Novel Hybrid Genetic Algorithm for Solving Sudoku Puzzles</a:t>
            </a:r>
            <a:br>
              <a:rPr lang="en-EG" sz="2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br>
              <a:rPr lang="en-EG" sz="2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4D5F5F-9472-2E6E-D70E-9B368D4D8B91}"/>
              </a:ext>
            </a:extLst>
          </p:cNvPr>
          <p:cNvSpPr txBox="1"/>
          <p:nvPr/>
        </p:nvSpPr>
        <p:spPr>
          <a:xfrm>
            <a:off x="777493" y="1716909"/>
            <a:ext cx="1034580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Algorithm Components</a:t>
            </a:r>
            <a:r>
              <a:rPr lang="en-US" sz="1600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b="1" dirty="0"/>
              <a:t> Genetic Algorithm</a:t>
            </a:r>
            <a:r>
              <a:rPr lang="en-US" sz="1600" dirty="0"/>
              <a:t>: Enhanced with specific operators tailored for Sudoku.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b="1" dirty="0"/>
              <a:t> Particle Swarm Optimization (PSO)</a:t>
            </a:r>
            <a:r>
              <a:rPr lang="en-US" sz="1600" dirty="0"/>
              <a:t>: Introduced as part of the hybrid approach.</a:t>
            </a:r>
          </a:p>
          <a:p>
            <a:pPr lvl="1"/>
            <a:endParaRPr lang="en-US" sz="1600" dirty="0"/>
          </a:p>
          <a:p>
            <a:r>
              <a:rPr lang="en-US" sz="1600" b="1" dirty="0"/>
              <a:t>Key Modifications</a:t>
            </a:r>
            <a:r>
              <a:rPr lang="en-US" sz="1600" dirty="0"/>
              <a:t>:</a:t>
            </a:r>
          </a:p>
          <a:p>
            <a:pPr lvl="1"/>
            <a:r>
              <a:rPr lang="en-US" sz="1600" b="1" dirty="0"/>
              <a:t>1. Selection Operator</a:t>
            </a:r>
            <a:r>
              <a:rPr lang="en-US" sz="1600" dirty="0"/>
              <a:t>: Improved by grouping based on fitness scores to enhance diversity.</a:t>
            </a:r>
          </a:p>
          <a:p>
            <a:pPr lvl="1"/>
            <a:r>
              <a:rPr lang="en-US" sz="1600" b="1" dirty="0"/>
              <a:t>2. Crossover Operator</a:t>
            </a:r>
            <a:r>
              <a:rPr lang="en-US" sz="1600" dirty="0"/>
              <a:t>: Uses multiple crossover points and bit-shift optimization for directional exchange.</a:t>
            </a:r>
          </a:p>
          <a:p>
            <a:r>
              <a:rPr lang="en-US" sz="1600" b="1" dirty="0"/>
              <a:t>        3. Mutation Operator</a:t>
            </a:r>
            <a:r>
              <a:rPr lang="en-US" sz="1600" dirty="0"/>
              <a:t>: Swaps two elements within a sub-block to adhere to Sudoku rules.</a:t>
            </a:r>
          </a:p>
          <a:p>
            <a:endParaRPr lang="en-US" sz="1600" dirty="0"/>
          </a:p>
          <a:p>
            <a:r>
              <a:rPr lang="en-US" sz="1600" b="1" dirty="0"/>
              <a:t>Fitness Function</a:t>
            </a:r>
            <a:r>
              <a:rPr lang="en-US" sz="1600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 Evaluates the solution based on the absence of duplicate numbers in rows and columns.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 Lower scores indicate fewer violations and better solutions.</a:t>
            </a:r>
          </a:p>
          <a:p>
            <a:pPr lvl="1"/>
            <a:endParaRPr lang="en-US" sz="1600" dirty="0"/>
          </a:p>
          <a:p>
            <a:r>
              <a:rPr lang="en-US" sz="1600" b="1" dirty="0"/>
              <a:t>Encoding Strategy</a:t>
            </a:r>
            <a:r>
              <a:rPr lang="en-US" sz="1600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 Represents Sudoku puzzles with 81 numbers, using zeros for empty cells.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 Divided into nine 3x3 sub-blocks for genetic operations.</a:t>
            </a:r>
          </a:p>
          <a:p>
            <a:pPr lvl="1"/>
            <a:endParaRPr lang="en-US" sz="1600" dirty="0"/>
          </a:p>
          <a:p>
            <a:r>
              <a:rPr lang="en-US" sz="1600" b="1" dirty="0"/>
              <a:t>Objective</a:t>
            </a:r>
            <a:r>
              <a:rPr lang="en-US" sz="1600" dirty="0"/>
              <a:t>: </a:t>
            </a:r>
          </a:p>
          <a:p>
            <a:pPr lvl="1"/>
            <a:r>
              <a:rPr lang="en-US" sz="1600" dirty="0"/>
              <a:t>To increase the effectiveness and efficiency of solving Sudoku puzzles using a hybrid genetic approach.</a:t>
            </a:r>
          </a:p>
        </p:txBody>
      </p:sp>
    </p:spTree>
    <p:extLst>
      <p:ext uri="{BB962C8B-B14F-4D97-AF65-F5344CB8AC3E}">
        <p14:creationId xmlns:p14="http://schemas.microsoft.com/office/powerpoint/2010/main" val="871616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958" y="474761"/>
            <a:ext cx="10345802" cy="736567"/>
          </a:xfrm>
        </p:spPr>
        <p:txBody>
          <a:bodyPr>
            <a:noAutofit/>
          </a:bodyPr>
          <a:lstStyle/>
          <a:p>
            <a:r>
              <a:rPr lang="en-US" sz="2800" dirty="0"/>
              <a:t>Paper 4: </a:t>
            </a:r>
            <a:r>
              <a:rPr lang="en-US" sz="2800" b="1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A study of Sudoku Solving Algorithms</a:t>
            </a:r>
            <a:br>
              <a:rPr lang="en-EG" sz="2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ACB282-AAA1-0A83-61BB-F107B5DF6D58}"/>
              </a:ext>
            </a:extLst>
          </p:cNvPr>
          <p:cNvSpPr txBox="1"/>
          <p:nvPr/>
        </p:nvSpPr>
        <p:spPr>
          <a:xfrm>
            <a:off x="687958" y="1304926"/>
            <a:ext cx="10435337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Thesis Focus</a:t>
            </a:r>
            <a:r>
              <a:rPr lang="en-US" dirty="0"/>
              <a:t>: Evaluates three algorithms for solving Sudoku puzzles: backtrack, rule-based, and Boltzmann machines.</a:t>
            </a:r>
          </a:p>
          <a:p>
            <a:endParaRPr lang="en-US" dirty="0"/>
          </a:p>
          <a:p>
            <a:r>
              <a:rPr lang="en-US" b="1" dirty="0"/>
              <a:t>Algorithm Overview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Backtrack</a:t>
            </a:r>
            <a:r>
              <a:rPr lang="en-US" dirty="0"/>
              <a:t>: Brute-force with guaranteed solutions, but time-intensive.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Rule-Based</a:t>
            </a:r>
            <a:r>
              <a:rPr lang="en-US" dirty="0"/>
              <a:t>: Uses logical rules from human strategies; effective but may require guessing.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Boltzmann Machine</a:t>
            </a:r>
            <a:r>
              <a:rPr lang="en-US" dirty="0"/>
              <a:t>: Stochastic neural network approach; variable performance, less effective on hard puzzles.</a:t>
            </a:r>
          </a:p>
          <a:p>
            <a:endParaRPr lang="en-US" b="1" dirty="0"/>
          </a:p>
          <a:p>
            <a:r>
              <a:rPr lang="en-US" b="1" dirty="0"/>
              <a:t>Performance Insights</a:t>
            </a:r>
            <a:r>
              <a:rPr lang="en-US" dirty="0"/>
              <a:t>: Deterministic methods (backtrack, rule-based) are more consistent and superior to the Boltzmann machine in solving complex puzzles.</a:t>
            </a:r>
          </a:p>
          <a:p>
            <a:endParaRPr lang="en-US" b="1" dirty="0"/>
          </a:p>
          <a:p>
            <a:r>
              <a:rPr lang="en-US" b="1" dirty="0"/>
              <a:t>Additional Research Areas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Puzzle difficulty rating.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Puzzle generation.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Parallelization potential.</a:t>
            </a:r>
          </a:p>
          <a:p>
            <a:endParaRPr lang="en-US" b="1" dirty="0"/>
          </a:p>
          <a:p>
            <a:r>
              <a:rPr lang="en-US" b="1" dirty="0"/>
              <a:t>Objective</a:t>
            </a:r>
            <a:r>
              <a:rPr lang="en-US" dirty="0"/>
              <a:t>: Compare effectiveness, draw insights on Sudoku solving methods.</a:t>
            </a:r>
          </a:p>
        </p:txBody>
      </p:sp>
    </p:spTree>
    <p:extLst>
      <p:ext uri="{BB962C8B-B14F-4D97-AF65-F5344CB8AC3E}">
        <p14:creationId xmlns:p14="http://schemas.microsoft.com/office/powerpoint/2010/main" val="668927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958" y="474761"/>
            <a:ext cx="10345802" cy="736567"/>
          </a:xfrm>
        </p:spPr>
        <p:txBody>
          <a:bodyPr>
            <a:noAutofit/>
          </a:bodyPr>
          <a:lstStyle/>
          <a:p>
            <a:r>
              <a:rPr lang="en-US" sz="2800" dirty="0"/>
              <a:t>Paper 5: </a:t>
            </a:r>
            <a:r>
              <a:rPr lang="en-US" sz="2800" b="1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Genetic Algorithms and Sudoku</a:t>
            </a:r>
            <a:br>
              <a:rPr lang="en-EG" sz="2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br>
              <a:rPr lang="en-EG" sz="2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438DCF-E7DA-DC5D-D421-2320DFE74442}"/>
              </a:ext>
            </a:extLst>
          </p:cNvPr>
          <p:cNvSpPr txBox="1"/>
          <p:nvPr/>
        </p:nvSpPr>
        <p:spPr>
          <a:xfrm>
            <a:off x="687957" y="1240970"/>
            <a:ext cx="1081608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Thesis Focus</a:t>
            </a:r>
            <a:r>
              <a:rPr lang="en-US" sz="1600" dirty="0"/>
              <a:t>: Effectiveness of Genetic Algorithms (GAs) in solving Sudoku puzzles.</a:t>
            </a:r>
          </a:p>
          <a:p>
            <a:endParaRPr lang="en-US" sz="1600" dirty="0"/>
          </a:p>
          <a:p>
            <a:r>
              <a:rPr lang="en-US" sz="1600" b="1" dirty="0"/>
              <a:t>Context</a:t>
            </a:r>
            <a:r>
              <a:rPr lang="en-US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Traditional backtracking excels with 9x9 grids but falters on larger grids due to NP-completeness.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GAs, inspired by biological processes, were tested for potential effectiveness.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Implementation Details</a:t>
            </a:r>
            <a:r>
              <a:rPr lang="en-US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Programming</a:t>
            </a:r>
            <a:r>
              <a:rPr lang="en-US" sz="1600" dirty="0"/>
              <a:t>: Implemented in C++.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Solution Encoding</a:t>
            </a:r>
            <a:r>
              <a:rPr lang="en-US" sz="1600" dirty="0"/>
              <a:t>: Permutations of digits within </a:t>
            </a:r>
            <a:r>
              <a:rPr lang="en-US" sz="1600" dirty="0" err="1"/>
              <a:t>subgrids</a:t>
            </a:r>
            <a:r>
              <a:rPr lang="en-US" sz="16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Fitness Function</a:t>
            </a:r>
            <a:r>
              <a:rPr lang="en-US" sz="1600" dirty="0"/>
              <a:t>: Counts duplicate digits in rows and columns.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Genetic Operators</a:t>
            </a:r>
            <a:r>
              <a:rPr lang="en-US" sz="1600" dirty="0"/>
              <a:t>: Custom crossover and mutation tailored to Sudoku.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Optimization</a:t>
            </a:r>
            <a:r>
              <a:rPr lang="en-US" sz="1600" dirty="0"/>
              <a:t>: Restarts with new populations from best solutions when stuck.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Performance Observations</a:t>
            </a:r>
            <a:r>
              <a:rPr lang="en-US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Disappointing results, often stuck in local optima.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Required multiple restarts, results varied with parameter adjustments.</a:t>
            </a:r>
          </a:p>
          <a:p>
            <a:pPr lvl="1"/>
            <a:endParaRPr lang="en-US" sz="1600" dirty="0"/>
          </a:p>
          <a:p>
            <a:r>
              <a:rPr lang="en-US" sz="1600" b="1" dirty="0"/>
              <a:t>Conclusions</a:t>
            </a:r>
            <a:r>
              <a:rPr lang="en-US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Sudoku may pose challenges for GAs due to discrete solution space and prevalent local optima.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Suggests exploring finer-grained fitness functions for potential improvements.</a:t>
            </a:r>
          </a:p>
          <a:p>
            <a:pPr lvl="1"/>
            <a:endParaRPr lang="en-US" sz="1600" dirty="0"/>
          </a:p>
          <a:p>
            <a:r>
              <a:rPr lang="en-US" sz="1600" b="1" dirty="0"/>
              <a:t>Objective</a:t>
            </a:r>
            <a:r>
              <a:rPr lang="en-US" sz="1600" dirty="0"/>
              <a:t>: Assess GA's capability to solve Sudoku and explore reasons for performance limitations.</a:t>
            </a:r>
          </a:p>
        </p:txBody>
      </p:sp>
    </p:spTree>
    <p:extLst>
      <p:ext uri="{BB962C8B-B14F-4D97-AF65-F5344CB8AC3E}">
        <p14:creationId xmlns:p14="http://schemas.microsoft.com/office/powerpoint/2010/main" val="1990159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2785508"/>
          </a:xfrm>
        </p:spPr>
        <p:txBody>
          <a:bodyPr>
            <a:normAutofit/>
          </a:bodyPr>
          <a:lstStyle/>
          <a:p>
            <a:r>
              <a:rPr lang="en-US" dirty="0"/>
              <a:t>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/>
          <a:p>
            <a:r>
              <a:rPr lang="en-US" dirty="0"/>
              <a:t>Backtracking &amp; Genetic algorithms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853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070" y="1852457"/>
            <a:ext cx="9389288" cy="1362456"/>
          </a:xfrm>
        </p:spPr>
        <p:txBody>
          <a:bodyPr/>
          <a:lstStyle/>
          <a:p>
            <a:r>
              <a:rPr lang="en-US" dirty="0"/>
              <a:t>Backtracking Algorithm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22070" y="2901192"/>
            <a:ext cx="9630562" cy="215737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Efficient and systematic </a:t>
            </a:r>
            <a:r>
              <a:rPr lang="en-US" dirty="0"/>
              <a:t>method for solving well-defined problems like Sudoku and works by exploring all possible solutions and backtracks if a solution violates the rules which makes it well-suited for constraint satisfaction problems like Sudoku. </a:t>
            </a:r>
            <a:r>
              <a:rPr lang="en-US" b="1" dirty="0"/>
              <a:t>However</a:t>
            </a:r>
            <a:r>
              <a:rPr lang="en-US" dirty="0"/>
              <a:t>, may become </a:t>
            </a:r>
            <a:r>
              <a:rPr lang="en-US" b="1" dirty="0"/>
              <a:t>computationally expensive </a:t>
            </a:r>
            <a:r>
              <a:rPr lang="en-US" dirty="0"/>
              <a:t>for highly complex puzzles [1] [2] [4].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dirty="0"/>
              <a:t>Backtracking Algorithm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736" y="1944846"/>
            <a:ext cx="9630562" cy="3250574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Strengths: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Guaranteed to find a solution if one exists.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Fast and efficient for most Sudoku puzzles, especially smaller grids.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Easy to implement.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Weaknesses: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May become computationally expensive for highly complex puzzles (exponential time complexity in worst-case scenarios).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Not ideal for problems with many equally valid solutions.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8E2D3231-C77E-2E1D-F9C9-8D45B7FE05C3}"/>
              </a:ext>
            </a:extLst>
          </p:cNvPr>
          <p:cNvSpPr txBox="1">
            <a:spLocks/>
          </p:cNvSpPr>
          <p:nvPr/>
        </p:nvSpPr>
        <p:spPr>
          <a:xfrm>
            <a:off x="771736" y="5195420"/>
            <a:ext cx="9630562" cy="10686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roman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300" dirty="0">
                <a:solidFill>
                  <a:schemeClr val="tx1"/>
                </a:solidFill>
              </a:rPr>
              <a:t>Backtracking is a powerful technique for solving Sudoku puzzles. It guarantees a solution if one exists, is efficient for most puzzles and is relatively simple to implement. However, for highly complex puzzles, backtracking can become computationally expensive [1] [2] [4].</a:t>
            </a:r>
          </a:p>
        </p:txBody>
      </p:sp>
    </p:spTree>
    <p:extLst>
      <p:ext uri="{BB962C8B-B14F-4D97-AF65-F5344CB8AC3E}">
        <p14:creationId xmlns:p14="http://schemas.microsoft.com/office/powerpoint/2010/main" val="3373434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dirty="0"/>
              <a:t>Backtracking Algorithm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85D8C02A-6955-CDFF-0B13-8FB26DC689CA}"/>
              </a:ext>
            </a:extLst>
          </p:cNvPr>
          <p:cNvSpPr txBox="1">
            <a:spLocks/>
          </p:cNvSpPr>
          <p:nvPr/>
        </p:nvSpPr>
        <p:spPr>
          <a:xfrm>
            <a:off x="830510" y="1875049"/>
            <a:ext cx="9571788" cy="46683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60000"/>
              </a:lnSpc>
              <a:spcAft>
                <a:spcPts val="0"/>
              </a:spcAft>
            </a:pPr>
            <a:r>
              <a:rPr lang="en-US" b="1" dirty="0"/>
              <a:t>Implementation </a:t>
            </a:r>
            <a:r>
              <a:rPr lang="en-US" sz="1600" b="1" dirty="0"/>
              <a:t>[1] </a:t>
            </a:r>
            <a:r>
              <a:rPr lang="en-US" b="1" dirty="0"/>
              <a:t>:</a:t>
            </a:r>
          </a:p>
          <a:p>
            <a:pPr marL="342900" indent="-342900">
              <a:lnSpc>
                <a:spcPct val="16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600" dirty="0"/>
              <a:t>Find an empty square.</a:t>
            </a:r>
          </a:p>
          <a:p>
            <a:pPr marL="342900" indent="-342900">
              <a:lnSpc>
                <a:spcPct val="16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600" dirty="0"/>
              <a:t>Try placing digits 1 to 9 in that square.</a:t>
            </a:r>
          </a:p>
          <a:p>
            <a:pPr marL="342900" indent="-342900">
              <a:lnSpc>
                <a:spcPct val="16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600" dirty="0"/>
              <a:t>Check if the placed digit is valid according to the Sudoku rules.</a:t>
            </a:r>
          </a:p>
          <a:p>
            <a:pPr marL="857250" lvl="1" indent="-400050">
              <a:lnSpc>
                <a:spcPct val="160000"/>
              </a:lnSpc>
              <a:spcAft>
                <a:spcPts val="0"/>
              </a:spcAft>
              <a:buFont typeface="+mj-lt"/>
              <a:buAutoNum type="romanUcPeriod"/>
            </a:pPr>
            <a:r>
              <a:rPr lang="en-US" sz="1600" dirty="0"/>
              <a:t>If the digit is valid, recursively try to fill the remaining board using steps 1-3.</a:t>
            </a:r>
          </a:p>
          <a:p>
            <a:pPr marL="857250" lvl="1" indent="-400050">
              <a:lnSpc>
                <a:spcPct val="160000"/>
              </a:lnSpc>
              <a:spcAft>
                <a:spcPts val="0"/>
              </a:spcAft>
              <a:buFont typeface="+mj-lt"/>
              <a:buAutoNum type="romanUcPeriod"/>
            </a:pPr>
            <a:r>
              <a:rPr lang="en-US" sz="1600" dirty="0"/>
              <a:t>If the digit is invalid, go back to the previous step and try a different digit in the same square.</a:t>
            </a:r>
          </a:p>
          <a:p>
            <a:pPr marL="400050" indent="-400050">
              <a:lnSpc>
                <a:spcPct val="16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600" dirty="0"/>
              <a:t>If all squares are filled with valid assignments and no constraints are violated, a solution is found.</a:t>
            </a:r>
          </a:p>
          <a:p>
            <a:pPr marL="400050" indent="-400050">
              <a:lnSpc>
                <a:spcPct val="16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1600" dirty="0"/>
              <a:t>If all possibilities for the current square have been explored and no valid assignment exists, backtrack to the previous square and repeat.</a:t>
            </a:r>
          </a:p>
        </p:txBody>
      </p:sp>
    </p:spTree>
    <p:extLst>
      <p:ext uri="{BB962C8B-B14F-4D97-AF65-F5344CB8AC3E}">
        <p14:creationId xmlns:p14="http://schemas.microsoft.com/office/powerpoint/2010/main" val="3291447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Genetic Algorithm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5" y="2481940"/>
            <a:ext cx="10292680" cy="363583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Find optimal solution by mimicking </a:t>
            </a:r>
            <a:r>
              <a:rPr lang="en-US" b="1" dirty="0"/>
              <a:t>natural selection </a:t>
            </a:r>
            <a:r>
              <a:rPr lang="en-US" dirty="0"/>
              <a:t>and exploring a wider range of solutions and may find unique solutions backtracking might miss as it works by iteratively evolving solutions through </a:t>
            </a:r>
            <a:r>
              <a:rPr lang="en-US" b="1" dirty="0"/>
              <a:t>selection</a:t>
            </a:r>
            <a:r>
              <a:rPr lang="en-US" dirty="0"/>
              <a:t>, </a:t>
            </a:r>
            <a:r>
              <a:rPr lang="en-US" b="1" dirty="0"/>
              <a:t>crossover</a:t>
            </a:r>
            <a:r>
              <a:rPr lang="en-US" dirty="0"/>
              <a:t>, and </a:t>
            </a:r>
            <a:r>
              <a:rPr lang="en-US" b="1" dirty="0"/>
              <a:t>mutation</a:t>
            </a:r>
            <a:r>
              <a:rPr lang="en-US" dirty="0"/>
              <a:t> operators. It is effective for optimization problems and situations with a poorly defined search space. </a:t>
            </a:r>
            <a:r>
              <a:rPr lang="en-US" b="1" dirty="0"/>
              <a:t>However</a:t>
            </a:r>
            <a:r>
              <a:rPr lang="en-US" dirty="0"/>
              <a:t>, it requires more iterations to converge on an answer compared to backtracking and can be </a:t>
            </a:r>
            <a:r>
              <a:rPr lang="en-US" b="1" dirty="0"/>
              <a:t>computationally expensive </a:t>
            </a:r>
            <a:r>
              <a:rPr lang="en-US" dirty="0"/>
              <a:t>[1] [3] [5].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Genetic Algorithm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E1FA4675-A122-CD2C-0FCE-092051FD42CA}"/>
              </a:ext>
            </a:extLst>
          </p:cNvPr>
          <p:cNvSpPr txBox="1">
            <a:spLocks/>
          </p:cNvSpPr>
          <p:nvPr/>
        </p:nvSpPr>
        <p:spPr>
          <a:xfrm>
            <a:off x="1627463" y="1697926"/>
            <a:ext cx="9495831" cy="346214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roman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Strengths: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Can explore a wider range of solutions compared to backtracking, potentially finding unique solutions.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May be suitable for larger grid sizes where backtracking becomes less efficient.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Weaknesses: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GA often stalls in local optima, requiring frequent restarts.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Adjusting GA population size showed unpredictable effects, leading to inconsistent performance.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B2E1DC-715F-C1A1-A6F1-E8BB3A20F08E}"/>
              </a:ext>
            </a:extLst>
          </p:cNvPr>
          <p:cNvSpPr txBox="1">
            <a:spLocks/>
          </p:cNvSpPr>
          <p:nvPr/>
        </p:nvSpPr>
        <p:spPr>
          <a:xfrm>
            <a:off x="1627463" y="5287699"/>
            <a:ext cx="9630562" cy="10686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romanLcPeriod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/>
              <a:t>Research suggests that Backtracking remains a more efficient and reliable approach for solving Sudoku puzzles compared to Genetic Algorithms [1] [3] [5].</a:t>
            </a:r>
          </a:p>
        </p:txBody>
      </p:sp>
    </p:spTree>
    <p:extLst>
      <p:ext uri="{BB962C8B-B14F-4D97-AF65-F5344CB8AC3E}">
        <p14:creationId xmlns:p14="http://schemas.microsoft.com/office/powerpoint/2010/main" val="600148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5"/>
            <a:ext cx="6594768" cy="3445329"/>
          </a:xfrm>
        </p:spPr>
        <p:txBody>
          <a:bodyPr>
            <a:normAutofit/>
          </a:bodyPr>
          <a:lstStyle/>
          <a:p>
            <a:r>
              <a:rPr lang="en-US" dirty="0"/>
              <a:t>Comparison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2467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2"/>
            <a:ext cx="6343650" cy="2171126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2821087"/>
            <a:ext cx="6338887" cy="312812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Project Scope</a:t>
            </a:r>
          </a:p>
          <a:p>
            <a:r>
              <a:rPr lang="en-US" dirty="0"/>
              <a:t>Literature Review</a:t>
            </a:r>
          </a:p>
          <a:p>
            <a:r>
              <a:rPr lang="en-US" dirty="0"/>
              <a:t>Algorithms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Backtracking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Genetic</a:t>
            </a:r>
          </a:p>
          <a:p>
            <a:r>
              <a:rPr lang="en-US" dirty="0"/>
              <a:t>Comparison</a:t>
            </a:r>
          </a:p>
          <a:p>
            <a:r>
              <a:rPr lang="en-US" dirty="0"/>
              <a:t>Final Product</a:t>
            </a:r>
          </a:p>
          <a:p>
            <a:r>
              <a:rPr lang="en-US"/>
              <a:t>References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108857"/>
          </a:xfrm>
        </p:spPr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0" y="1770077"/>
            <a:ext cx="6597650" cy="45846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Backtracking is generally faster and more memory-efficient than the Genetic Algorithm, especially for easy and medium difficulty puzzles.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Backtracking is more reliable in finding a solution, while the Genetic Algorithm may struggle with complex puzzles.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The Genetic Algorithm may require adjusting the population size to balance exploration and exploitation for better performance.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32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25105" y="1038338"/>
            <a:ext cx="6449786" cy="2785508"/>
          </a:xfrm>
        </p:spPr>
        <p:txBody>
          <a:bodyPr>
            <a:normAutofit/>
          </a:bodyPr>
          <a:lstStyle/>
          <a:p>
            <a:r>
              <a:rPr lang="en-US" dirty="0"/>
              <a:t>Final Product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32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5B6EBE5-173C-49D7-A32C-0982017B851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9" r="16401"/>
          <a:stretch/>
        </p:blipFill>
        <p:spPr bwMode="auto">
          <a:xfrm>
            <a:off x="838243" y="2074932"/>
            <a:ext cx="6437471" cy="353909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920B3260-A659-ED3A-29F9-ABB3D0C3AD1A}"/>
              </a:ext>
            </a:extLst>
          </p:cNvPr>
          <p:cNvSpPr txBox="1">
            <a:spLocks/>
          </p:cNvSpPr>
          <p:nvPr/>
        </p:nvSpPr>
        <p:spPr>
          <a:xfrm>
            <a:off x="738330" y="904114"/>
            <a:ext cx="6449786" cy="278550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Final Product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598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pPr algn="ctr"/>
            <a:r>
              <a:rPr lang="en-US" dirty="0"/>
              <a:t>Final Product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E25C5878-3BFB-CE47-AFB1-43C0A6B5508E}"/>
              </a:ext>
            </a:extLst>
          </p:cNvPr>
          <p:cNvSpPr txBox="1">
            <a:spLocks/>
          </p:cNvSpPr>
          <p:nvPr/>
        </p:nvSpPr>
        <p:spPr>
          <a:xfrm>
            <a:off x="3660944" y="3197280"/>
            <a:ext cx="3383701" cy="914400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User-friendly interface to generate boards of different sizes (4x4, 6x6, 9x9)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FCAD06A6-FEA4-D2A3-544D-FDE56A5E8B9C}"/>
              </a:ext>
            </a:extLst>
          </p:cNvPr>
          <p:cNvSpPr txBox="1">
            <a:spLocks/>
          </p:cNvSpPr>
          <p:nvPr/>
        </p:nvSpPr>
        <p:spPr>
          <a:xfrm>
            <a:off x="7752448" y="3197280"/>
            <a:ext cx="3540945" cy="995755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Shows performance metrics (time, memory, iterations) for each algorithm.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Graphic 6" descr="Browser window with solid fill">
            <a:extLst>
              <a:ext uri="{FF2B5EF4-FFF2-40B4-BE49-F238E27FC236}">
                <a16:creationId xmlns:a16="http://schemas.microsoft.com/office/drawing/2014/main" id="{38E901CE-E4D7-BFFD-29ED-5DB93544A3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95595" y="2234370"/>
            <a:ext cx="914400" cy="914400"/>
          </a:xfrm>
          <a:prstGeom prst="rect">
            <a:avLst/>
          </a:prstGeom>
        </p:spPr>
      </p:pic>
      <p:pic>
        <p:nvPicPr>
          <p:cNvPr id="9" name="Graphic 8" descr="Bar graph with upward trend with solid fill">
            <a:extLst>
              <a:ext uri="{FF2B5EF4-FFF2-40B4-BE49-F238E27FC236}">
                <a16:creationId xmlns:a16="http://schemas.microsoft.com/office/drawing/2014/main" id="{B0E17066-E7E3-6E01-090F-38F963FECD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65720" y="2140614"/>
            <a:ext cx="914400" cy="914400"/>
          </a:xfrm>
          <a:prstGeom prst="rect">
            <a:avLst/>
          </a:prstGeom>
        </p:spPr>
      </p:pic>
      <p:pic>
        <p:nvPicPr>
          <p:cNvPr id="10" name="Graphic 9" descr="Toggle with solid fill">
            <a:extLst>
              <a:ext uri="{FF2B5EF4-FFF2-40B4-BE49-F238E27FC236}">
                <a16:creationId xmlns:a16="http://schemas.microsoft.com/office/drawing/2014/main" id="{0109FF18-7463-5303-DC2B-5FC8EDF643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95594" y="4336717"/>
            <a:ext cx="914400" cy="914400"/>
          </a:xfrm>
          <a:prstGeom prst="rect">
            <a:avLst/>
          </a:prstGeom>
        </p:spPr>
      </p:pic>
      <p:pic>
        <p:nvPicPr>
          <p:cNvPr id="11" name="Graphic 10" descr="Fork In Road with solid fill">
            <a:extLst>
              <a:ext uri="{FF2B5EF4-FFF2-40B4-BE49-F238E27FC236}">
                <a16:creationId xmlns:a16="http://schemas.microsoft.com/office/drawing/2014/main" id="{DF611414-F7C1-D531-91EF-4DD310F0ED9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065720" y="4335301"/>
            <a:ext cx="914400" cy="91440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3B9010B-3C0D-27FB-4E89-8FAC800566FA}"/>
              </a:ext>
            </a:extLst>
          </p:cNvPr>
          <p:cNvSpPr txBox="1">
            <a:spLocks/>
          </p:cNvSpPr>
          <p:nvPr/>
        </p:nvSpPr>
        <p:spPr>
          <a:xfrm>
            <a:off x="3762356" y="5466776"/>
            <a:ext cx="3383701" cy="985400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Various difficulty levels to choose from (easy, medium, hard, very hard).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F1310D10-1E13-FEBE-BF40-654ED99AFE98}"/>
              </a:ext>
            </a:extLst>
          </p:cNvPr>
          <p:cNvSpPr txBox="1">
            <a:spLocks/>
          </p:cNvSpPr>
          <p:nvPr/>
        </p:nvSpPr>
        <p:spPr>
          <a:xfrm>
            <a:off x="7752449" y="5466775"/>
            <a:ext cx="3540944" cy="970765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Option to choose between Backtracking and Genetic Algorithm for solving.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5"/>
            <a:ext cx="7606895" cy="89672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1870745"/>
            <a:ext cx="7615274" cy="436654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[1]  </a:t>
            </a:r>
            <a:r>
              <a:rPr lang="en-US" dirty="0"/>
              <a:t>T. Navya, T. J. Mounika, S. </a:t>
            </a:r>
            <a:r>
              <a:rPr lang="en-US" dirty="0" err="1"/>
              <a:t>Tharun</a:t>
            </a:r>
            <a:r>
              <a:rPr lang="en-US" dirty="0"/>
              <a:t>, K. R, H. S, and B. A, “Comparative study on Sudoku using Backtracking algorithm,” First International Conference on Smart Systems and Green Energy Technologies, 2023, </a:t>
            </a:r>
            <a:r>
              <a:rPr lang="en-US" dirty="0" err="1"/>
              <a:t>doi</a:t>
            </a:r>
            <a:r>
              <a:rPr lang="en-US" dirty="0"/>
              <a:t>: https://doi.org/10.13052/rp-9788770229647.032.</a:t>
            </a:r>
          </a:p>
          <a:p>
            <a:pPr marL="0" indent="0">
              <a:buNone/>
            </a:pPr>
            <a:r>
              <a:rPr lang="en-US" b="1" dirty="0"/>
              <a:t>[2]  </a:t>
            </a:r>
            <a:r>
              <a:rPr lang="en-US" dirty="0"/>
              <a:t>R. </a:t>
            </a:r>
            <a:r>
              <a:rPr lang="en-US" dirty="0" err="1"/>
              <a:t>Pelánek</a:t>
            </a:r>
            <a:r>
              <a:rPr lang="en-US" dirty="0"/>
              <a:t>, “Human Problem Solving: Sudoku Case Study,” 2011. Accessed: Mar. 27, 2024. [Online]. Available: https://www.fi.muni.cz/reports/files/2011/FIMU-RS-2011-01.pdf</a:t>
            </a:r>
          </a:p>
          <a:p>
            <a:pPr marL="0" indent="0">
              <a:buNone/>
            </a:pPr>
            <a:r>
              <a:rPr lang="en-US" b="1" dirty="0"/>
              <a:t>[3]  </a:t>
            </a:r>
            <a:r>
              <a:rPr lang="en-US" dirty="0"/>
              <a:t>X. Q. Deng and Y. D. Li, “A novel hybrid genetic algorithm for solving Sudoku puzzles,”  Optimization Letters, vol. 7, no. 2, pp. 241–257, Oct. 2011, </a:t>
            </a:r>
            <a:r>
              <a:rPr lang="en-US" dirty="0" err="1"/>
              <a:t>doi</a:t>
            </a:r>
            <a:r>
              <a:rPr lang="en-US" dirty="0"/>
              <a:t>: https://doi.org/10.1007/s11590-011-0413-0.</a:t>
            </a:r>
          </a:p>
          <a:p>
            <a:pPr marL="0" indent="0">
              <a:buNone/>
            </a:pPr>
            <a:r>
              <a:rPr lang="en-US" b="1" dirty="0"/>
              <a:t>[4]  </a:t>
            </a:r>
            <a:r>
              <a:rPr lang="en-US" dirty="0"/>
              <a:t>P. BERGGREN and D. NILSSON, “A study of Sudoku solving algorithms” thesis, 2012. https://www.csc.kth.se/utbildning/kandidatexjobb/datateknik/2012/rapport/berggren_patrik_OCH_nilsson_david_K12011.pdf</a:t>
            </a:r>
          </a:p>
          <a:p>
            <a:pPr marL="0" indent="0">
              <a:buNone/>
            </a:pPr>
            <a:r>
              <a:rPr lang="en-US" b="1" dirty="0"/>
              <a:t>[5]  </a:t>
            </a:r>
            <a:r>
              <a:rPr lang="en-US" dirty="0"/>
              <a:t>J. M. Weiss, “Genetic Algorithms and Sudoku” thesis, 2009. https://micsymposium.org/mics_2009_proceedings/mics2009_submission_66.pdf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62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687" y="1567742"/>
            <a:ext cx="5528217" cy="2685383"/>
          </a:xfrm>
        </p:spPr>
        <p:txBody>
          <a:bodyPr/>
          <a:lstStyle/>
          <a:p>
            <a:r>
              <a:rPr lang="en-US" dirty="0"/>
              <a:t>THANK YOU for your time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6718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US" sz="2000" b="0" cap="none" dirty="0"/>
              <a:t>Sudoku is a popular logic puzzle that requires filling a 9x9 grid with digits 1-9 such that each row, column, and 3x3 sub-grid contains all the digits without repetition.</a:t>
            </a:r>
            <a:br>
              <a:rPr lang="en-US" sz="2000" b="0" cap="none" dirty="0"/>
            </a:br>
            <a:br>
              <a:rPr lang="en-US" sz="2000" b="0" cap="none" dirty="0"/>
            </a:br>
            <a:r>
              <a:rPr lang="en-US" sz="2000" b="0" cap="none" dirty="0"/>
              <a:t>This project creates a user-friendly application that utilizes two algorithms, backtracking and genetic algorithm, to solve sudoku puzzles of varying difficulties while educating users on the solving process.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5"/>
            <a:ext cx="6594768" cy="3445329"/>
          </a:xfrm>
        </p:spPr>
        <p:txBody>
          <a:bodyPr>
            <a:normAutofit/>
          </a:bodyPr>
          <a:lstStyle/>
          <a:p>
            <a:r>
              <a:rPr lang="en-US" dirty="0"/>
              <a:t>Project Scope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108857"/>
          </a:xfrm>
        </p:spPr>
        <p:txBody>
          <a:bodyPr/>
          <a:lstStyle/>
          <a:p>
            <a:r>
              <a:rPr lang="en-US" dirty="0"/>
              <a:t>Project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0" y="1770077"/>
            <a:ext cx="6597650" cy="45846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Allow users to choose among predefined sudoku puzzles and decide on the size of the overall puzzle.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Allow users to choose between either backtracking or genetics algorithms to solve the puzzle.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Show performance metrics such as speed, steps and iterations needed to reach the right solution.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Display the game in professionally made UI to improve accessibility and mitigate any difficulties that might be faced in the learning process.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30709" y="1210927"/>
            <a:ext cx="6449786" cy="2785508"/>
          </a:xfrm>
        </p:spPr>
        <p:txBody>
          <a:bodyPr>
            <a:normAutofit/>
          </a:bodyPr>
          <a:lstStyle/>
          <a:p>
            <a:r>
              <a:rPr lang="en-US" dirty="0"/>
              <a:t>Literature</a:t>
            </a:r>
            <a:br>
              <a:rPr lang="en-US" dirty="0"/>
            </a:br>
            <a:r>
              <a:rPr lang="en-US" dirty="0"/>
              <a:t>Review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958" y="474761"/>
            <a:ext cx="10345802" cy="1000471"/>
          </a:xfrm>
        </p:spPr>
        <p:txBody>
          <a:bodyPr>
            <a:noAutofit/>
          </a:bodyPr>
          <a:lstStyle/>
          <a:p>
            <a:r>
              <a:rPr lang="en-US" sz="2800" dirty="0"/>
              <a:t>Paper 1: </a:t>
            </a:r>
            <a:r>
              <a:rPr lang="en-US" sz="2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Backtracking vs Genetic Algorithms for Sudoku Solving: A Comparative Analysis</a:t>
            </a:r>
            <a:br>
              <a:rPr lang="en-EG" sz="2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28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85494" y="1900721"/>
            <a:ext cx="9630562" cy="52780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Research Focus</a:t>
            </a:r>
            <a:r>
              <a:rPr lang="en-US" dirty="0"/>
              <a:t>: Comparison of Backtracking and Naïve Bayes for solving Sudoku puzzles.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CC87BFE0-F350-1AE3-D79F-E060729B6A89}"/>
              </a:ext>
            </a:extLst>
          </p:cNvPr>
          <p:cNvSpPr txBox="1">
            <a:spLocks/>
          </p:cNvSpPr>
          <p:nvPr/>
        </p:nvSpPr>
        <p:spPr>
          <a:xfrm>
            <a:off x="785493" y="2798923"/>
            <a:ext cx="1908938" cy="5278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Key Findings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4D5F5F-9472-2E6E-D70E-9B368D4D8B91}"/>
              </a:ext>
            </a:extLst>
          </p:cNvPr>
          <p:cNvSpPr txBox="1"/>
          <p:nvPr/>
        </p:nvSpPr>
        <p:spPr>
          <a:xfrm>
            <a:off x="785493" y="3535539"/>
            <a:ext cx="46085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Backtracking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Highly efficient in terms of time.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Works by exploring potential solutions and stops once the solution is found.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Effective across all difficulty levels of Sudoku.</a:t>
            </a:r>
          </a:p>
          <a:p>
            <a:endParaRPr lang="en-EG" dirty="0"/>
          </a:p>
        </p:txBody>
      </p:sp>
      <p:pic>
        <p:nvPicPr>
          <p:cNvPr id="10" name="Picture 9" descr="A graph with a line and a line&#10;&#10;Description automatically generated with medium confidence">
            <a:extLst>
              <a:ext uri="{FF2B5EF4-FFF2-40B4-BE49-F238E27FC236}">
                <a16:creationId xmlns:a16="http://schemas.microsoft.com/office/drawing/2014/main" id="{F9D60F9F-5305-9236-C4F7-64E6A2DD96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007" y="3117922"/>
            <a:ext cx="5183505" cy="31699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3078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958" y="474761"/>
            <a:ext cx="10345802" cy="932143"/>
          </a:xfrm>
        </p:spPr>
        <p:txBody>
          <a:bodyPr>
            <a:noAutofit/>
          </a:bodyPr>
          <a:lstStyle/>
          <a:p>
            <a:r>
              <a:rPr lang="en-US" sz="2800" dirty="0"/>
              <a:t>Paper 2: </a:t>
            </a:r>
            <a:r>
              <a:rPr lang="en-US" sz="2800" b="1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Human Problem Solving: Sudoku Case Study</a:t>
            </a:r>
            <a:br>
              <a:rPr lang="en-EG" sz="2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2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4D5F5F-9472-2E6E-D70E-9B368D4D8B91}"/>
              </a:ext>
            </a:extLst>
          </p:cNvPr>
          <p:cNvSpPr txBox="1"/>
          <p:nvPr/>
        </p:nvSpPr>
        <p:spPr>
          <a:xfrm>
            <a:off x="846454" y="1600387"/>
            <a:ext cx="833412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Backtracking Algorithm Overview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Starts with an empty Sudoku grid.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Assigns values sequentially while checking for violations.</a:t>
            </a:r>
          </a:p>
          <a:p>
            <a:pPr lvl="1"/>
            <a:endParaRPr lang="en-US" dirty="0"/>
          </a:p>
          <a:p>
            <a:r>
              <a:rPr lang="en-US" b="1" dirty="0"/>
              <a:t>Operational Steps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Begin with an empty assignment.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Select a variable based on the fewest legal values.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Assign a valid value from the variable's domain.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If a constraint is violated, backtrack and reassign.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Continue until all variables are assigned without violation.</a:t>
            </a:r>
          </a:p>
          <a:p>
            <a:pPr lvl="1"/>
            <a:endParaRPr lang="en-US" dirty="0"/>
          </a:p>
          <a:p>
            <a:r>
              <a:rPr lang="en-US" b="1" dirty="0"/>
              <a:t>Search Strategy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Utilizes a depth-first search approach.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Efficiently navigates through large search spaces.</a:t>
            </a:r>
          </a:p>
          <a:p>
            <a:pPr lvl="1"/>
            <a:endParaRPr lang="en-US" dirty="0"/>
          </a:p>
          <a:p>
            <a:r>
              <a:rPr lang="en-US" b="1" dirty="0"/>
              <a:t>Outcome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Successfully finds solutions by exploring possible assignments.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Iterates until a solution is found or all options are tested.</a:t>
            </a:r>
          </a:p>
          <a:p>
            <a:endParaRPr lang="en-EG" dirty="0"/>
          </a:p>
        </p:txBody>
      </p:sp>
    </p:spTree>
    <p:extLst>
      <p:ext uri="{BB962C8B-B14F-4D97-AF65-F5344CB8AC3E}">
        <p14:creationId xmlns:p14="http://schemas.microsoft.com/office/powerpoint/2010/main" val="954896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{0AF9369E-92E2-429C-96C5-5C57CB2CCAC8}tf33968143_win32</Template>
  <TotalTime>101</TotalTime>
  <Words>1703</Words>
  <Application>Microsoft Office PowerPoint</Application>
  <PresentationFormat>Widescreen</PresentationFormat>
  <Paragraphs>201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Avenir Next LT Pro</vt:lpstr>
      <vt:lpstr>Calibri</vt:lpstr>
      <vt:lpstr>Wingdings</vt:lpstr>
      <vt:lpstr>Custom</vt:lpstr>
      <vt:lpstr>Sudoku Solver</vt:lpstr>
      <vt:lpstr>Agenda</vt:lpstr>
      <vt:lpstr>Introduction</vt:lpstr>
      <vt:lpstr>Sudoku is a popular logic puzzle that requires filling a 9x9 grid with digits 1-9 such that each row, column, and 3x3 sub-grid contains all the digits without repetition.  This project creates a user-friendly application that utilizes two algorithms, backtracking and genetic algorithm, to solve sudoku puzzles of varying difficulties while educating users on the solving process.</vt:lpstr>
      <vt:lpstr>Project Scope</vt:lpstr>
      <vt:lpstr>Project Scope</vt:lpstr>
      <vt:lpstr>Literature Review</vt:lpstr>
      <vt:lpstr>Paper 1: Backtracking vs Genetic Algorithms for Sudoku Solving: A Comparative Analysis </vt:lpstr>
      <vt:lpstr>Paper 2: Human Problem Solving: Sudoku Case Study </vt:lpstr>
      <vt:lpstr>Paper 3: A Novel Hybrid Genetic Algorithm for Solving Sudoku Puzzles  </vt:lpstr>
      <vt:lpstr>Paper 4: A study of Sudoku Solving Algorithms </vt:lpstr>
      <vt:lpstr>Paper 5: Genetic Algorithms and Sudoku  </vt:lpstr>
      <vt:lpstr>Algorithms</vt:lpstr>
      <vt:lpstr>Backtracking Algorithm</vt:lpstr>
      <vt:lpstr>Backtracking Algorithm</vt:lpstr>
      <vt:lpstr>Backtracking Algorithm</vt:lpstr>
      <vt:lpstr>Genetic Algorithm</vt:lpstr>
      <vt:lpstr>Genetic Algorithm</vt:lpstr>
      <vt:lpstr>Comparison</vt:lpstr>
      <vt:lpstr>Comparison</vt:lpstr>
      <vt:lpstr>Final Product</vt:lpstr>
      <vt:lpstr>PowerPoint Presentation</vt:lpstr>
      <vt:lpstr>Final Product</vt:lpstr>
      <vt:lpstr>References</vt:lpstr>
      <vt:lpstr>THANK YOU for your time</vt:lpstr>
    </vt:vector>
  </TitlesOfParts>
  <Company>The British University in Egypt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Sudoku Solver</dc:title>
  <dc:creator>Sam David</dc:creator>
  <cp:lastModifiedBy>Sam David</cp:lastModifiedBy>
  <cp:revision>24</cp:revision>
  <dcterms:created xsi:type="dcterms:W3CDTF">2024-05-03T16:51:35Z</dcterms:created>
  <dcterms:modified xsi:type="dcterms:W3CDTF">2024-05-07T20:12:41Z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